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97" r:id="rId2"/>
    <p:sldId id="273" r:id="rId3"/>
    <p:sldId id="1441" r:id="rId4"/>
    <p:sldId id="1419" r:id="rId5"/>
    <p:sldId id="1438" r:id="rId6"/>
    <p:sldId id="1420" r:id="rId7"/>
    <p:sldId id="1404" r:id="rId8"/>
    <p:sldId id="1390" r:id="rId9"/>
    <p:sldId id="1389" r:id="rId10"/>
    <p:sldId id="1439" r:id="rId11"/>
    <p:sldId id="1393" r:id="rId12"/>
    <p:sldId id="1440" r:id="rId13"/>
    <p:sldId id="1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39D92-E0E8-CDED-EF65-5981D419176C}" name="Hilary Audrey Gonzales" initials="HG" userId="S::hagonzales@ucdavis.edu::3034101a-0480-4ea4-b537-9458fc23a730" providerId="AD"/>
  <p188:author id="{152730BF-A89B-87C2-D9F7-A68032664C50}" name="Apurva Bhatt" initials="AB" userId="S::apbhatt@ucdavis.edu::5d219987-f1b2-45e4-a9b9-b326e20fed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 Aubel" initials="AJA" lastIdx="1" clrIdx="0">
    <p:extLst>
      <p:ext uri="{19B8F6BF-5375-455C-9EA6-DF929625EA0E}">
        <p15:presenceInfo xmlns:p15="http://schemas.microsoft.com/office/powerpoint/2012/main" userId="S::ajaubel@ucdavis.edu::0a8af168-01f4-4f3d-90f5-070001a670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B75"/>
    <a:srgbClr val="000000"/>
    <a:srgbClr val="B3FDFF"/>
    <a:srgbClr val="858B95"/>
    <a:srgbClr val="FFFF00"/>
    <a:srgbClr val="4833FF"/>
    <a:srgbClr val="EAEAED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380"/>
  </p:normalViewPr>
  <p:slideViewPr>
    <p:cSldViewPr snapToGrid="0">
      <p:cViewPr varScale="1">
        <p:scale>
          <a:sx n="94" d="100"/>
          <a:sy n="94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258E4-6C13-FF4B-8D5B-22B8A41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9E7A-5F43-7046-825C-CE71E4384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4FD9-6F19-3747-8F1A-3C258C627631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CAAB-B668-984C-951A-7940760F4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46188-BB78-1A4D-B7A6-017D0E851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F8FE-D424-3E47-AB0C-6499FD95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EE0-8464-414E-9207-3090605B8753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8CF3-C551-4240-985D-CEF716AD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Hilary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Alcohol use (substance misuse)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Depression 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Some cognitive impairment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Relationship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Low to medium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Suicide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Unintentional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Since Jeff is in a demographic at high risk for firearm suicide and he also has other risk factors that are of concern it is clinically relevant to ask him about firearms.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Be sure to use all four elements of the Approach component and frame this conversation in the context of safety using culturally-appropriate and </a:t>
            </a:r>
            <a:r>
              <a:rPr lang="en-US"/>
              <a:t>respectful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Recommend that Jeff temporarily transfer the firearm/s to someone outside the home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Give Jeff and Susan information about safe storage of firearms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r>
              <a:rPr lang="en-US" dirty="0"/>
              <a:t>Does Susan have a plan for safe firearm storage in her home that also prevents unauthorized access by her children?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4087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81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1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102378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</a:t>
            </a:r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</a:t>
            </a:r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 err="1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  <a:endParaRPr lang="en-US" sz="21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63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5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lack dot 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17A468-35F9-3E47-8540-9864F0E40516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BE6B3-555D-0B4F-B04F-0F38B3C95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DA286-1F2B-554E-90AA-A170D250EF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0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42715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80" r:id="rId7"/>
    <p:sldLayoutId id="2147483661" r:id="rId8"/>
    <p:sldLayoutId id="2147483674" r:id="rId9"/>
    <p:sldLayoutId id="2147483681" r:id="rId10"/>
    <p:sldLayoutId id="2147483671" r:id="rId11"/>
    <p:sldLayoutId id="2147483672" r:id="rId12"/>
    <p:sldLayoutId id="2147483673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4" r:id="rId19"/>
    <p:sldLayoutId id="2147483659" r:id="rId20"/>
    <p:sldLayoutId id="2147483663" r:id="rId21"/>
    <p:sldLayoutId id="214748366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1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I89MSytJ4U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vI89MSytJ4U?feature=oembed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jFTLIaf1YE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ijFTLIaf1YE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BIbcuNjJI" TargetMode="Externa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imBIbcuNjJI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2</a:t>
            </a:r>
            <a:endParaRPr lang="en-US" dirty="0"/>
          </a:p>
        </p:txBody>
      </p:sp>
      <p:pic>
        <p:nvPicPr>
          <p:cNvPr id="3" name="Online Media 2" descr="Case Study 1: Clip 2">
            <a:hlinkClick r:id="" action="ppaction://media"/>
            <a:extLst>
              <a:ext uri="{FF2B5EF4-FFF2-40B4-BE49-F238E27FC236}">
                <a16:creationId xmlns:a16="http://schemas.microsoft.com/office/drawing/2014/main" id="{1C1F06B0-2F2A-B0E1-3963-5AFC2419B8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03" y="2413145"/>
            <a:ext cx="7030193" cy="2351485"/>
          </a:xfrm>
        </p:spPr>
        <p:txBody>
          <a:bodyPr/>
          <a:lstStyle/>
          <a:p>
            <a:r>
              <a:rPr lang="en-US" sz="2800"/>
              <a:t>If you were in Dr. Smith’s shoes, </a:t>
            </a:r>
            <a:br>
              <a:rPr lang="en-US" sz="2800"/>
            </a:br>
            <a:r>
              <a:rPr lang="en-US" sz="2800"/>
              <a:t>what would you do to reduce the risk </a:t>
            </a:r>
            <a:br>
              <a:rPr lang="en-US" sz="2800"/>
            </a:br>
            <a:r>
              <a:rPr lang="en-US" sz="2800"/>
              <a:t>of firearm injury? </a:t>
            </a:r>
          </a:p>
        </p:txBody>
      </p:sp>
    </p:spTree>
    <p:extLst>
      <p:ext uri="{BB962C8B-B14F-4D97-AF65-F5344CB8AC3E}">
        <p14:creationId xmlns:p14="http://schemas.microsoft.com/office/powerpoint/2010/main" val="387899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3</a:t>
            </a:r>
            <a:endParaRPr lang="en-US" dirty="0"/>
          </a:p>
        </p:txBody>
      </p:sp>
      <p:pic>
        <p:nvPicPr>
          <p:cNvPr id="3" name="Online Media 2" descr="Case Study 1: Clip 3">
            <a:hlinkClick r:id="" action="ppaction://media"/>
            <a:extLst>
              <a:ext uri="{FF2B5EF4-FFF2-40B4-BE49-F238E27FC236}">
                <a16:creationId xmlns:a16="http://schemas.microsoft.com/office/drawing/2014/main" id="{BD59D97A-6349-4E7E-C33C-83CD3D71FA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6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48" y="2413145"/>
            <a:ext cx="6302326" cy="2351485"/>
          </a:xfrm>
        </p:spPr>
        <p:txBody>
          <a:bodyPr/>
          <a:lstStyle/>
          <a:p>
            <a:r>
              <a:rPr lang="en-US" sz="2800" dirty="0"/>
              <a:t>Now that Jeff is going to transfer his guns to Susan, what else might </a:t>
            </a:r>
            <a:br>
              <a:rPr lang="en-US" sz="2800" dirty="0"/>
            </a:br>
            <a:r>
              <a:rPr lang="en-US" sz="2800" dirty="0"/>
              <a:t>Dr. Smith want to know? </a:t>
            </a:r>
          </a:p>
        </p:txBody>
      </p:sp>
    </p:spTree>
    <p:extLst>
      <p:ext uri="{BB962C8B-B14F-4D97-AF65-F5344CB8AC3E}">
        <p14:creationId xmlns:p14="http://schemas.microsoft.com/office/powerpoint/2010/main" val="313566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29"/>
            <a:ext cx="9807146" cy="1854200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Untitled Sans Medium"/>
              </a:rPr>
              <a:t>Clinical Case Study 1</a:t>
            </a:r>
            <a:endParaRPr lang="en-US" dirty="0">
              <a:latin typeface="Untitled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4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789A-BBDC-8680-85B7-AD80374E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C4FE-9E17-EE18-1AC5-2FB3434D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that you have learned about the 3A’s Framework for Firearm Injury Prevention Counseling, it’s time to put them into practice. </a:t>
            </a:r>
          </a:p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are three case scenario videos highlighting different clinical scenarios where firearms pose a risk. </a:t>
            </a:r>
          </a:p>
          <a:p>
            <a:r>
              <a:rPr lang="en-US" sz="2000" kern="100" dirty="0">
                <a:cs typeface="Times New Roman" panose="02020603050405020304" pitchFamily="18" charset="0"/>
              </a:rPr>
              <a:t>To play each video clip (e.g. </a:t>
            </a:r>
            <a:r>
              <a:rPr lang="en-US" sz="2000" kern="100">
                <a:cs typeface="Times New Roman" panose="02020603050405020304" pitchFamily="18" charset="0"/>
              </a:rPr>
              <a:t>Case Study 2: Clip 1), turn on slideshow mode and click on the link in the title to play the clip directly in YouTube or embed the video into your own slide sets.</a:t>
            </a:r>
          </a:p>
          <a:p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will be a series of questions for each case along with talking points to guide the discussion.</a:t>
            </a:r>
          </a:p>
          <a:p>
            <a:pPr marL="0" indent="0"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07588C-8AFA-4047-874F-DE421F2DF033}"/>
              </a:ext>
            </a:extLst>
          </p:cNvPr>
          <p:cNvSpPr/>
          <p:nvPr/>
        </p:nvSpPr>
        <p:spPr>
          <a:xfrm>
            <a:off x="2829225" y="3098800"/>
            <a:ext cx="5728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Case Study 1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506FDD7-82F9-694B-A611-F9AD1355A456}"/>
              </a:ext>
            </a:extLst>
          </p:cNvPr>
          <p:cNvSpPr/>
          <p:nvPr/>
        </p:nvSpPr>
        <p:spPr>
          <a:xfrm flipH="1">
            <a:off x="5205580" y="3759200"/>
            <a:ext cx="767035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9096"/>
              <a:gd name="connsiteY0" fmla="*/ 12700 h 0"/>
              <a:gd name="connsiteX1" fmla="*/ 9096 w 9096"/>
              <a:gd name="connsiteY1" fmla="*/ 1000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6">
                <a:moveTo>
                  <a:pt x="0" y="12700"/>
                </a:moveTo>
                <a:cubicBezTo>
                  <a:pt x="3333" y="16033"/>
                  <a:pt x="5763" y="6667"/>
                  <a:pt x="9096" y="10000"/>
                </a:cubicBezTo>
              </a:path>
            </a:pathLst>
          </a:custGeom>
          <a:ln w="50800">
            <a:solidFill>
              <a:srgbClr val="FF5D71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71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64D-6B38-BC6E-16A2-8825AA31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Case Study 1: Clip 1</a:t>
            </a:r>
            <a:endParaRPr lang="en-US" dirty="0"/>
          </a:p>
        </p:txBody>
      </p:sp>
      <p:pic>
        <p:nvPicPr>
          <p:cNvPr id="3" name="Online Media 2" descr="Case Study 1: Clip 1">
            <a:hlinkClick r:id="" action="ppaction://media"/>
            <a:extLst>
              <a:ext uri="{FF2B5EF4-FFF2-40B4-BE49-F238E27FC236}">
                <a16:creationId xmlns:a16="http://schemas.microsoft.com/office/drawing/2014/main" id="{75922961-DC0C-E918-89AD-5C137E287D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5258" y="1825625"/>
            <a:ext cx="770148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5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What risk factors are present here? </a:t>
            </a:r>
          </a:p>
        </p:txBody>
      </p:sp>
    </p:spTree>
    <p:extLst>
      <p:ext uri="{BB962C8B-B14F-4D97-AF65-F5344CB8AC3E}">
        <p14:creationId xmlns:p14="http://schemas.microsoft.com/office/powerpoint/2010/main" val="38211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4" y="2353767"/>
            <a:ext cx="8098972" cy="2351485"/>
          </a:xfrm>
        </p:spPr>
        <p:txBody>
          <a:bodyPr/>
          <a:lstStyle/>
          <a:p>
            <a:r>
              <a:rPr lang="en-US" sz="2800"/>
              <a:t>On a scale from </a:t>
            </a:r>
            <a:br>
              <a:rPr lang="en-US" sz="2800"/>
            </a:br>
            <a:r>
              <a:rPr lang="en-US" sz="2800"/>
              <a:t>no risk (0) to very high risk (10), </a:t>
            </a:r>
            <a:br>
              <a:rPr lang="en-US" sz="2800"/>
            </a:br>
            <a:r>
              <a:rPr lang="en-US" sz="2800"/>
              <a:t>how would you rate the level of risk</a:t>
            </a:r>
            <a:br>
              <a:rPr lang="en-US" sz="2800"/>
            </a:br>
            <a:r>
              <a:rPr lang="en-US" sz="2800"/>
              <a:t> in this case?</a:t>
            </a:r>
          </a:p>
        </p:txBody>
      </p:sp>
    </p:spTree>
    <p:extLst>
      <p:ext uri="{BB962C8B-B14F-4D97-AF65-F5344CB8AC3E}">
        <p14:creationId xmlns:p14="http://schemas.microsoft.com/office/powerpoint/2010/main" val="344157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type(s) of harm would you be </a:t>
            </a:r>
            <a:br>
              <a:rPr lang="en-US" sz="2800" dirty="0"/>
            </a:br>
            <a:r>
              <a:rPr lang="en-US" sz="2800" dirty="0"/>
              <a:t>worried about in this case? </a:t>
            </a:r>
          </a:p>
        </p:txBody>
      </p:sp>
    </p:spTree>
    <p:extLst>
      <p:ext uri="{BB962C8B-B14F-4D97-AF65-F5344CB8AC3E}">
        <p14:creationId xmlns:p14="http://schemas.microsoft.com/office/powerpoint/2010/main" val="228474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36" y="2428978"/>
            <a:ext cx="7675419" cy="2351485"/>
          </a:xfrm>
        </p:spPr>
        <p:txBody>
          <a:bodyPr/>
          <a:lstStyle/>
          <a:p>
            <a:r>
              <a:rPr lang="en-US" sz="2800" dirty="0"/>
              <a:t>If you were in Dr. Smith’s shoes, </a:t>
            </a:r>
            <a:br>
              <a:rPr lang="en-US" sz="2800" dirty="0"/>
            </a:br>
            <a:r>
              <a:rPr lang="en-US" sz="2800" dirty="0"/>
              <a:t>how would you ask Jeff</a:t>
            </a:r>
            <a:br>
              <a:rPr lang="en-US" sz="2800" dirty="0"/>
            </a:br>
            <a:r>
              <a:rPr lang="en-US" sz="2800" dirty="0"/>
              <a:t> about firearms? </a:t>
            </a:r>
          </a:p>
        </p:txBody>
      </p:sp>
    </p:spTree>
    <p:extLst>
      <p:ext uri="{BB962C8B-B14F-4D97-AF65-F5344CB8AC3E}">
        <p14:creationId xmlns:p14="http://schemas.microsoft.com/office/powerpoint/2010/main" val="207562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387</Words>
  <Application>Microsoft Macintosh PowerPoint</Application>
  <PresentationFormat>Widescreen</PresentationFormat>
  <Paragraphs>37</Paragraphs>
  <Slides>13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Arial,Sans-Serif</vt:lpstr>
      <vt:lpstr>Calibri</vt:lpstr>
      <vt:lpstr>Symbol</vt:lpstr>
      <vt:lpstr>Times New Roman</vt:lpstr>
      <vt:lpstr>Untitled Sans</vt:lpstr>
      <vt:lpstr>Untitled Sans Medium</vt:lpstr>
      <vt:lpstr>Untitled Serif Medium</vt:lpstr>
      <vt:lpstr>Office Theme</vt:lpstr>
      <vt:lpstr>PowerPoint Presentation</vt:lpstr>
      <vt:lpstr>Clinical Case Study 1</vt:lpstr>
      <vt:lpstr>Clinical Case Studies</vt:lpstr>
      <vt:lpstr>PowerPoint Presentation</vt:lpstr>
      <vt:lpstr>Case Study 1: Clip 1</vt:lpstr>
      <vt:lpstr> What risk factors are present here? </vt:lpstr>
      <vt:lpstr>On a scale from  no risk (0) to very high risk (10),  how would you rate the level of risk  in this case?</vt:lpstr>
      <vt:lpstr>What type(s) of harm would you be  worried about in this case? </vt:lpstr>
      <vt:lpstr>If you were in Dr. Smith’s shoes,  how would you ask Jeff  about firearms? </vt:lpstr>
      <vt:lpstr>Case Study 1: Clip 2</vt:lpstr>
      <vt:lpstr>If you were in Dr. Smith’s shoes,  what would you do to reduce the risk  of firearm injury? </vt:lpstr>
      <vt:lpstr>Case Study 1: Clip 3</vt:lpstr>
      <vt:lpstr>Now that Jeff is going to transfer his guns to Susan, what else might  Dr. Smith want to know?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clinicians need to know</dc:title>
  <dc:creator>Amanda J Aubel</dc:creator>
  <cp:lastModifiedBy>Hilary Audrey Gonzales</cp:lastModifiedBy>
  <cp:revision>72</cp:revision>
  <cp:lastPrinted>2022-05-10T01:21:48Z</cp:lastPrinted>
  <dcterms:created xsi:type="dcterms:W3CDTF">2021-04-05T19:08:50Z</dcterms:created>
  <dcterms:modified xsi:type="dcterms:W3CDTF">2024-06-10T22:09:39Z</dcterms:modified>
</cp:coreProperties>
</file>